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74" r:id="rId4"/>
    <p:sldId id="258" r:id="rId5"/>
    <p:sldId id="275" r:id="rId6"/>
    <p:sldId id="276" r:id="rId7"/>
    <p:sldId id="277" r:id="rId8"/>
    <p:sldId id="269" r:id="rId9"/>
    <p:sldId id="278" r:id="rId10"/>
    <p:sldId id="279" r:id="rId11"/>
    <p:sldId id="268" r:id="rId12"/>
    <p:sldId id="260" r:id="rId13"/>
    <p:sldId id="280" r:id="rId14"/>
    <p:sldId id="281" r:id="rId15"/>
    <p:sldId id="282" r:id="rId16"/>
    <p:sldId id="26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FF66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15" autoAdjust="0"/>
    <p:restoredTop sz="94660"/>
  </p:normalViewPr>
  <p:slideViewPr>
    <p:cSldViewPr>
      <p:cViewPr>
        <p:scale>
          <a:sx n="60" d="100"/>
          <a:sy n="60" d="100"/>
        </p:scale>
        <p:origin x="-1830" y="-6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avatars.mds.yandex.net/get-pdb/471286/66e14f5f-949c-4dc1-85fb-815ba7dfeebc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9144000" cy="5143501"/>
          </a:xfrm>
          <a:prstGeom prst="rect">
            <a:avLst/>
          </a:prstGeom>
          <a:noFill/>
        </p:spPr>
      </p:pic>
      <p:pic>
        <p:nvPicPr>
          <p:cNvPr id="6" name="Рисунок 5" descr="Untitled-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24544" y="1628800"/>
            <a:ext cx="4762500" cy="476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-конечная звезда 3"/>
          <p:cNvSpPr/>
          <p:nvPr/>
        </p:nvSpPr>
        <p:spPr>
          <a:xfrm rot="20663383">
            <a:off x="1080864" y="823992"/>
            <a:ext cx="1728192" cy="1584176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endParaRPr lang="ru-RU" sz="4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5-конечная звезда 4"/>
          <p:cNvSpPr/>
          <p:nvPr/>
        </p:nvSpPr>
        <p:spPr>
          <a:xfrm rot="21114691">
            <a:off x="6907100" y="2534589"/>
            <a:ext cx="1728192" cy="1584176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4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-конечная звезда 5"/>
          <p:cNvSpPr/>
          <p:nvPr/>
        </p:nvSpPr>
        <p:spPr>
          <a:xfrm rot="21427231">
            <a:off x="5762828" y="951128"/>
            <a:ext cx="1728192" cy="1584176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4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5-конечная звезда 6"/>
          <p:cNvSpPr/>
          <p:nvPr/>
        </p:nvSpPr>
        <p:spPr>
          <a:xfrm rot="342173">
            <a:off x="3134266" y="4591065"/>
            <a:ext cx="1728192" cy="1584176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4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5-конечная звезда 7"/>
          <p:cNvSpPr/>
          <p:nvPr/>
        </p:nvSpPr>
        <p:spPr>
          <a:xfrm rot="230022">
            <a:off x="5271098" y="2908938"/>
            <a:ext cx="1728192" cy="1584176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4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5-конечная звезда 8"/>
          <p:cNvSpPr/>
          <p:nvPr/>
        </p:nvSpPr>
        <p:spPr>
          <a:xfrm rot="189530">
            <a:off x="3462206" y="523084"/>
            <a:ext cx="1728192" cy="1584176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4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5-конечная звезда 9"/>
          <p:cNvSpPr/>
          <p:nvPr/>
        </p:nvSpPr>
        <p:spPr>
          <a:xfrm rot="237194">
            <a:off x="6496761" y="4782831"/>
            <a:ext cx="1728192" cy="1584176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4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5-конечная звезда 10"/>
          <p:cNvSpPr/>
          <p:nvPr/>
        </p:nvSpPr>
        <p:spPr>
          <a:xfrm>
            <a:off x="1907704" y="2636912"/>
            <a:ext cx="1728192" cy="1584176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4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5-конечная звезда 11"/>
          <p:cNvSpPr/>
          <p:nvPr/>
        </p:nvSpPr>
        <p:spPr>
          <a:xfrm rot="230022">
            <a:off x="662586" y="4349098"/>
            <a:ext cx="1728192" cy="1584176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4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>
              <a:buNone/>
            </a:pPr>
            <a:r>
              <a:rPr lang="en-US" sz="4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4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956,965,  569,596,659,695</a:t>
            </a:r>
            <a:endParaRPr lang="ru-RU" sz="44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5-конечная звезда 3"/>
          <p:cNvSpPr/>
          <p:nvPr/>
        </p:nvSpPr>
        <p:spPr>
          <a:xfrm>
            <a:off x="683568" y="1052736"/>
            <a:ext cx="1728192" cy="1584176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3429000"/>
            <a:ext cx="59683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734,743,347,374,437,473</a:t>
            </a:r>
            <a:endParaRPr lang="ru-RU" sz="44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-конечная звезда 5"/>
          <p:cNvSpPr/>
          <p:nvPr/>
        </p:nvSpPr>
        <p:spPr>
          <a:xfrm>
            <a:off x="683568" y="2780928"/>
            <a:ext cx="1728192" cy="1584176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5-конечная звезда 6"/>
          <p:cNvSpPr/>
          <p:nvPr/>
        </p:nvSpPr>
        <p:spPr>
          <a:xfrm rot="189530">
            <a:off x="653895" y="4699548"/>
            <a:ext cx="1728192" cy="1584176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771800" y="5301208"/>
            <a:ext cx="602600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182,128,821,812,218,281</a:t>
            </a:r>
            <a:endParaRPr lang="ru-RU" sz="44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«Прием письменного деления многозначных чисел на однозначное число» </a:t>
            </a:r>
            <a:br>
              <a:rPr lang="ru-RU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400" u="sng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>
              <a:buNone/>
            </a:pPr>
            <a:r>
              <a:rPr lang="ru-RU" sz="4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Узнать:</a:t>
            </a:r>
            <a:endParaRPr lang="en-US" sz="44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44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44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Научиться:</a:t>
            </a:r>
            <a:endParaRPr lang="ru-RU" sz="44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 descr="http://www.clipartbest.com/cliparts/9iR/LyE/9iRLyEbRT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4509120"/>
            <a:ext cx="2644552" cy="26445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«Прием письменного деления многозначных чисел на однозначное число» </a:t>
            </a:r>
            <a:br>
              <a:rPr lang="ru-RU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 descr="http://www.clipartbest.com/cliparts/9iR/LyE/9iRLyEbRT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4437112"/>
            <a:ext cx="2644552" cy="2644553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67544" y="2332037"/>
            <a:ext cx="8229600" cy="4525963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Узнать</a:t>
            </a:r>
            <a:r>
              <a:rPr lang="ru-RU" sz="3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алгоритм выполнения  письменного деления многозначных чисел на однозначное число.</a:t>
            </a:r>
            <a:endParaRPr lang="en-US" sz="36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Научиться</a:t>
            </a:r>
            <a:r>
              <a:rPr lang="ru-RU" sz="3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применять полученные знания на практике.</a:t>
            </a:r>
            <a:endParaRPr lang="ru-RU" sz="36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34250" t="39080" r="29525" b="28160"/>
          <a:stretch>
            <a:fillRect/>
          </a:stretch>
        </p:blipFill>
        <p:spPr bwMode="auto">
          <a:xfrm>
            <a:off x="0" y="908720"/>
            <a:ext cx="8892480" cy="502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33858" t="20680" r="3668" b="14641"/>
          <a:stretch>
            <a:fillRect/>
          </a:stretch>
        </p:blipFill>
        <p:spPr bwMode="auto">
          <a:xfrm>
            <a:off x="323528" y="620688"/>
            <a:ext cx="8568952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Алгоритм письменного деления многозначных чисел на однозначное число</a:t>
            </a:r>
            <a:endParaRPr lang="ru-RU" sz="40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323528" y="2758862"/>
            <a:ext cx="882047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ru-RU" sz="3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Нахожу неполное делимое</a:t>
            </a:r>
            <a:endParaRPr lang="ru-RU" sz="36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ru-RU" sz="3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Делю сотни</a:t>
            </a:r>
            <a:r>
              <a:rPr lang="ru-RU" sz="3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…, возьму по…</a:t>
            </a:r>
            <a:endParaRPr lang="ru-RU" sz="36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ru-RU" sz="3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Умножу</a:t>
            </a:r>
            <a:r>
              <a:rPr lang="ru-RU" sz="3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…., узнаю, что разделили …. сот.</a:t>
            </a:r>
            <a:endParaRPr lang="ru-RU" sz="36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ru-RU" sz="3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Вычту</a:t>
            </a:r>
            <a:r>
              <a:rPr lang="ru-RU" sz="3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…, узнаю, сколько </a:t>
            </a:r>
            <a:r>
              <a:rPr lang="ru-RU" sz="3600" b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сот.осталось</a:t>
            </a:r>
            <a:endParaRPr lang="ru-RU" sz="36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Алгоритм письменного деления многозначных чисел на однозначное число</a:t>
            </a:r>
            <a:endParaRPr lang="ru-RU" sz="40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323528" y="2481863"/>
            <a:ext cx="882047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ru-RU" sz="3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Нахожу неполное делимое</a:t>
            </a:r>
            <a:endParaRPr lang="ru-RU" sz="36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ru-RU" sz="3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Делю десятки</a:t>
            </a:r>
            <a:r>
              <a:rPr lang="ru-RU" sz="3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…, возьму по…</a:t>
            </a:r>
            <a:endParaRPr lang="ru-RU" sz="36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ru-RU" sz="3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Умножу</a:t>
            </a:r>
            <a:r>
              <a:rPr lang="ru-RU" sz="3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…., узнаю, что разделили …. </a:t>
            </a:r>
            <a:r>
              <a:rPr lang="ru-RU" sz="3600" b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дес</a:t>
            </a:r>
            <a:r>
              <a:rPr lang="ru-RU" sz="3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ru-RU" sz="3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Вычту</a:t>
            </a:r>
            <a:r>
              <a:rPr lang="ru-RU" sz="3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…, узнаю, сколько </a:t>
            </a:r>
            <a:r>
              <a:rPr lang="ru-RU" sz="3600" b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дес.осталось</a:t>
            </a:r>
            <a:endParaRPr lang="ru-RU" sz="36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Алгоритм письменного деления многозначных чисел на однозначное число</a:t>
            </a:r>
            <a:endParaRPr lang="ru-RU" sz="40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323528" y="2758862"/>
            <a:ext cx="882047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ru-RU" sz="3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Нахожу неполное делимое</a:t>
            </a:r>
            <a:endParaRPr lang="ru-RU" sz="36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ru-RU" sz="3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Делю единицы</a:t>
            </a:r>
            <a:r>
              <a:rPr lang="ru-RU" sz="3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…, возьму по…</a:t>
            </a:r>
            <a:endParaRPr lang="ru-RU" sz="36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ru-RU" sz="3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Умножу</a:t>
            </a:r>
            <a:r>
              <a:rPr lang="ru-RU" sz="3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…., узнаю, что разделили …. ед.</a:t>
            </a:r>
            <a:endParaRPr lang="ru-RU" sz="36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ru-RU" sz="3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Вычту</a:t>
            </a:r>
            <a:r>
              <a:rPr lang="ru-RU" sz="3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…, узнаю, сколько ед.осталось</a:t>
            </a:r>
            <a:endParaRPr lang="ru-RU" sz="36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5600997"/>
            <a:ext cx="8229600" cy="125700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Астероиды</a:t>
            </a:r>
            <a:r>
              <a:rPr lang="ru-RU" sz="3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-  бесформенные каменные глыбы </a:t>
            </a:r>
            <a:endParaRPr lang="ru-RU" sz="36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s://wallbox.ru/wallpapers/main/201404/a653875506e39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568" y="1556792"/>
            <a:ext cx="10310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312</a:t>
            </a:r>
            <a:endParaRPr lang="ru-RU" sz="44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27784" y="1628800"/>
            <a:ext cx="10310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243</a:t>
            </a:r>
            <a:endParaRPr lang="ru-RU" sz="44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55976" y="1556792"/>
            <a:ext cx="10310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213</a:t>
            </a:r>
            <a:endParaRPr lang="ru-RU" sz="44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https://ya-webdesign.com/images/meteoroid-drawing-asteroid-belt-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517955">
            <a:off x="1875401" y="2953295"/>
            <a:ext cx="6841159" cy="3847012"/>
          </a:xfrm>
          <a:prstGeom prst="rect">
            <a:avLst/>
          </a:prstGeom>
          <a:noFill/>
        </p:spPr>
      </p:pic>
      <p:sp>
        <p:nvSpPr>
          <p:cNvPr id="12" name="Овал 11"/>
          <p:cNvSpPr/>
          <p:nvPr/>
        </p:nvSpPr>
        <p:spPr>
          <a:xfrm>
            <a:off x="683568" y="5805264"/>
            <a:ext cx="504056" cy="50405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907704" y="3717032"/>
            <a:ext cx="504056" cy="50405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7020272" y="2852936"/>
            <a:ext cx="504056" cy="50405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8" name="Прямая соединительная линия 17"/>
          <p:cNvCxnSpPr>
            <a:stCxn id="12" idx="0"/>
            <a:endCxn id="13" idx="3"/>
          </p:cNvCxnSpPr>
          <p:nvPr/>
        </p:nvCxnSpPr>
        <p:spPr>
          <a:xfrm flipV="1">
            <a:off x="935596" y="4147271"/>
            <a:ext cx="1045925" cy="1657993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endCxn id="17" idx="2"/>
          </p:cNvCxnSpPr>
          <p:nvPr/>
        </p:nvCxnSpPr>
        <p:spPr>
          <a:xfrm flipV="1">
            <a:off x="2195736" y="3176972"/>
            <a:ext cx="2088232" cy="828092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>
            <a:stCxn id="15" idx="6"/>
          </p:cNvCxnSpPr>
          <p:nvPr/>
        </p:nvCxnSpPr>
        <p:spPr>
          <a:xfrm flipV="1">
            <a:off x="7524328" y="2996952"/>
            <a:ext cx="2448272" cy="108012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516216" y="1556792"/>
            <a:ext cx="9687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111</a:t>
            </a:r>
            <a:endParaRPr lang="ru-RU" sz="44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51520" y="4653136"/>
            <a:ext cx="9687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111</a:t>
            </a:r>
            <a:endParaRPr lang="ru-RU" sz="44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31640" y="2852936"/>
            <a:ext cx="10310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213</a:t>
            </a:r>
            <a:endParaRPr lang="ru-RU" sz="44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 l="32809" t="45880" r="5242" b="36480"/>
          <a:stretch>
            <a:fillRect/>
          </a:stretch>
        </p:blipFill>
        <p:spPr bwMode="auto">
          <a:xfrm>
            <a:off x="251520" y="0"/>
            <a:ext cx="8496944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Овал 16"/>
          <p:cNvSpPr/>
          <p:nvPr/>
        </p:nvSpPr>
        <p:spPr>
          <a:xfrm>
            <a:off x="4283968" y="2924944"/>
            <a:ext cx="504056" cy="50405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22" name="Прямая соединительная линия 21"/>
          <p:cNvCxnSpPr>
            <a:stCxn id="17" idx="7"/>
          </p:cNvCxnSpPr>
          <p:nvPr/>
        </p:nvCxnSpPr>
        <p:spPr>
          <a:xfrm>
            <a:off x="4714207" y="2998761"/>
            <a:ext cx="2378073" cy="14220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779912" y="2420888"/>
            <a:ext cx="10310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243</a:t>
            </a:r>
            <a:endParaRPr lang="ru-RU" sz="44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596336" y="2276872"/>
            <a:ext cx="10310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312</a:t>
            </a:r>
            <a:endParaRPr lang="ru-RU" sz="44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25" grpId="0"/>
      <p:bldP spid="26" grpId="0"/>
      <p:bldP spid="27" grpId="0"/>
      <p:bldP spid="28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30708" t="43360" r="3668" b="35640"/>
          <a:stretch>
            <a:fillRect/>
          </a:stretch>
        </p:blipFill>
        <p:spPr bwMode="auto">
          <a:xfrm>
            <a:off x="0" y="2060848"/>
            <a:ext cx="900100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32283" t="57640" r="3143" b="29760"/>
          <a:stretch>
            <a:fillRect/>
          </a:stretch>
        </p:blipFill>
        <p:spPr bwMode="auto">
          <a:xfrm>
            <a:off x="0" y="2708920"/>
            <a:ext cx="944745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i.pinimg.com/originals/00/6c/61/006c61b35e5d1a6e7c4c907c9836fb8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437112"/>
            <a:ext cx="2060848" cy="206084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l="32283" t="69400" r="4193" b="12960"/>
          <a:stretch>
            <a:fillRect/>
          </a:stretch>
        </p:blipFill>
        <p:spPr bwMode="auto">
          <a:xfrm>
            <a:off x="-1" y="2276872"/>
            <a:ext cx="9127871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Untitled-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753585">
            <a:off x="-689146" y="2344319"/>
            <a:ext cx="4762500" cy="476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https://www.picpng.com/images/large/book-blank-hardcover-spread-transparent-6685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93147" y="548680"/>
            <a:ext cx="9637147" cy="630932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87624" y="1484784"/>
            <a:ext cx="69490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«Итоги космического путешествия»</a:t>
            </a:r>
            <a:endParaRPr lang="ru-RU" sz="32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7624" y="2204864"/>
            <a:ext cx="231326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Что узнали?</a:t>
            </a:r>
          </a:p>
          <a:p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2276872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Чему научились? </a:t>
            </a:r>
            <a:endParaRPr lang="ru-RU" sz="3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https://ya-webdesign.com/images/saturn-clipart-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827584" y="4149080"/>
            <a:ext cx="3096344" cy="1628235"/>
          </a:xfrm>
          <a:prstGeom prst="rect">
            <a:avLst/>
          </a:prstGeom>
          <a:noFill/>
        </p:spPr>
      </p:pic>
      <p:pic>
        <p:nvPicPr>
          <p:cNvPr id="9" name="Picture 6" descr="http://www.clipartbest.com/cliparts/9iR/LyE/9iRLyEbRT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409829">
            <a:off x="6293108" y="4141996"/>
            <a:ext cx="1770578" cy="1770579"/>
          </a:xfrm>
          <a:prstGeom prst="rect">
            <a:avLst/>
          </a:prstGeom>
          <a:noFill/>
        </p:spPr>
      </p:pic>
      <p:pic>
        <p:nvPicPr>
          <p:cNvPr id="10" name="Рисунок 9" descr="Untitled-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753585">
            <a:off x="1903143" y="-1616121"/>
            <a:ext cx="4762500" cy="476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79">
      <a:dk1>
        <a:sysClr val="windowText" lastClr="000000"/>
      </a:dk1>
      <a:lt1>
        <a:srgbClr val="522B6F"/>
      </a:lt1>
      <a:dk2>
        <a:srgbClr val="1F497D"/>
      </a:dk2>
      <a:lt2>
        <a:srgbClr val="793880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177</Words>
  <Application>Microsoft Office PowerPoint</Application>
  <PresentationFormat>Экран (4:3)</PresentationFormat>
  <Paragraphs>50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«Прием письменного деления многозначных чисел на однозначное число»  </vt:lpstr>
      <vt:lpstr>«Прием письменного деления многозначных чисел на однозначное число»  </vt:lpstr>
      <vt:lpstr>Слайд 6</vt:lpstr>
      <vt:lpstr>Слайд 7</vt:lpstr>
      <vt:lpstr>Алгоритм письменного деления многозначных чисел на однозначное число</vt:lpstr>
      <vt:lpstr>Алгоритм письменного деления многозначных чисел на однозначное число</vt:lpstr>
      <vt:lpstr>Алгоритм письменного деления многозначных чисел на однозначное число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Соф</dc:creator>
  <cp:lastModifiedBy>Соф</cp:lastModifiedBy>
  <cp:revision>32</cp:revision>
  <dcterms:created xsi:type="dcterms:W3CDTF">2019-02-04T20:37:37Z</dcterms:created>
  <dcterms:modified xsi:type="dcterms:W3CDTF">2019-04-23T21:52:08Z</dcterms:modified>
</cp:coreProperties>
</file>